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-4-2.svg" ContentType="image/svg+xml"/>
  <Override PartName="/ppt/media/image-4-4.svg" ContentType="image/svg+xml"/>
  <Override PartName="/ppt/media/image-5-2.svg" ContentType="image/svg+xml"/>
  <Override PartName="/ppt/media/image-6-2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/Relationships>
</file>

<file path=ppt/media/image-1-1.png>
</file>

<file path=ppt/media/image-2-1.png>
</file>

<file path=ppt/media/image-4-1.png>
</file>

<file path=ppt/media/image-4-2.svg>
</file>

<file path=ppt/media/image-4-3.png>
</file>

<file path=ppt/media/image-4-4.svg>
</file>

<file path=ppt/media/image-5-1.png>
</file>

<file path=ppt/media/image-5-2.svg>
</file>

<file path=ppt/media/image-6-1.png>
</file>

<file path=ppt/media/image-6-2.svg>
</file>

<file path=ppt/media/image-9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image" Target="../media/image-4-2.svg"/><Relationship Id="rId3" Type="http://schemas.openxmlformats.org/officeDocument/2006/relationships/image" Target="../media/image-4-3.png"/><Relationship Id="rId4" Type="http://schemas.openxmlformats.org/officeDocument/2006/relationships/image" Target="../media/image-4-4.sv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sv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fbad930a-0372-4030-9fd0-ba2178488a29.png">    </p:cNvPr>
          <p:cNvPicPr>
            <a:picLocks noChangeAspect="1"/>
          </p:cNvPicPr>
          <p:nvPr/>
        </p:nvPicPr>
        <p:blipFill>
          <a:blip r:embed="rId1"/>
          <a:srcRect l="0" r="0" t="6250" b="6250"/>
          <a:stretch/>
        </p:blipFill>
        <p:spPr>
          <a:xfrm>
            <a:off x="5029200" y="274320"/>
            <a:ext cx="4114800" cy="360045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1828800"/>
            <a:ext cx="5029200" cy="10972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Mnemory 시스템 설계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3017520"/>
            <a:ext cx="50292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i="1" dirty="0">
                <a:solidFill>
                  <a:srgbClr val="97B1D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재귀 학습 앱 아키텍처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57200" y="4114800"/>
            <a:ext cx="50292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97B1DF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2025년 10월 24일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개념 및 개요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371600"/>
            <a:ext cx="4846320" cy="29260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r>
              <a:rPr lang="en-US" sz="1200" b="1" dirty="0">
                <a:solidFill>
                  <a:srgbClr val="030A18"/>
                </a:solidFill>
              </a:rPr>
              <a:t>AI 지원 학습 플랫폼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OpenAI를 사용해 간결한 요약을 생성하고 간격 반복 알림으로 전송합니다.
</a:t>
            </a:r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개인화된 학습 경로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난이도를 조정하고 푸시 알림을 예약하며 사용자 피드백을 기반으로 진행 상황을 추적합니다.
</a:t>
            </a:r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엔드 투 엔드 자동화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주제 선택부터 콘텐츠 생성, 테스트 및 재학습까지 모든 과정이 자동으로 진행됩니다.</a:t>
            </a:r>
            <a:endParaRPr lang="en-US" sz="1200" dirty="0"/>
          </a:p>
        </p:txBody>
      </p:sp>
      <p:pic>
        <p:nvPicPr>
          <p:cNvPr id="4" name="Image 0" descr="/home/oai/share/d295a5ed-3ba0-4738-a32b-7551c4502045.png">    </p:cNvPr>
          <p:cNvPicPr>
            <a:picLocks noChangeAspect="1"/>
          </p:cNvPicPr>
          <p:nvPr/>
        </p:nvPicPr>
        <p:blipFill>
          <a:blip r:embed="rId1"/>
          <a:srcRect l="11111" r="11111" t="0" b="0"/>
          <a:stretch/>
        </p:blipFill>
        <p:spPr>
          <a:xfrm>
            <a:off x="5486400" y="1554480"/>
            <a:ext cx="32004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시스템 아키텍처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2971800" y="1371600"/>
            <a:ext cx="3200400" cy="640080"/>
          </a:xfrm>
          <a:prstGeom prst="roundRect">
            <a:avLst>
              <a:gd name="adj" fmla="val 7143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2971800" y="1371600"/>
            <a:ext cx="32004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모바일 앱
</a:t>
            </a:r>
            <a:pPr algn="ctr" indent="0" marL="0">
              <a:buNone/>
            </a:pPr>
            <a:r>
              <a:rPr lang="en-US" sz="800" dirty="0">
                <a:solidFill>
                  <a:srgbClr val="FFFFFF"/>
                </a:solidFill>
              </a:rPr>
              <a:t>(Flutter, Firebase)</a:t>
            </a:r>
            <a:endParaRPr lang="en-US" sz="1200" dirty="0"/>
          </a:p>
        </p:txBody>
      </p:sp>
      <p:sp>
        <p:nvSpPr>
          <p:cNvPr id="5" name="Shape 3"/>
          <p:cNvSpPr/>
          <p:nvPr/>
        </p:nvSpPr>
        <p:spPr>
          <a:xfrm>
            <a:off x="2971800" y="2377440"/>
            <a:ext cx="3200400" cy="640080"/>
          </a:xfrm>
          <a:prstGeom prst="roundRect">
            <a:avLst>
              <a:gd name="adj" fmla="val 7143"/>
            </a:avLst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sp>
        <p:nvSpPr>
          <p:cNvPr id="6" name="Text 4"/>
          <p:cNvSpPr/>
          <p:nvPr/>
        </p:nvSpPr>
        <p:spPr>
          <a:xfrm>
            <a:off x="2971800" y="2377440"/>
            <a:ext cx="32004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서버리스 백엔드
</a:t>
            </a:r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Functions + Firestore + OpenAI</a:t>
            </a:r>
            <a:endParaRPr lang="en-US" sz="1200" dirty="0"/>
          </a:p>
        </p:txBody>
      </p:sp>
      <p:sp>
        <p:nvSpPr>
          <p:cNvPr id="7" name="Shape 5"/>
          <p:cNvSpPr/>
          <p:nvPr/>
        </p:nvSpPr>
        <p:spPr>
          <a:xfrm>
            <a:off x="2971800" y="3383280"/>
            <a:ext cx="3200400" cy="640080"/>
          </a:xfrm>
          <a:prstGeom prst="roundRect">
            <a:avLst>
              <a:gd name="adj" fmla="val 7143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2971800" y="3383280"/>
            <a:ext cx="32004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푸시 알림
</a:t>
            </a:r>
            <a:pPr algn="ctr" indent="0" marL="0">
              <a:buNone/>
            </a:pPr>
            <a:r>
              <a:rPr lang="en-US" sz="800" dirty="0">
                <a:solidFill>
                  <a:srgbClr val="FFFFFF"/>
                </a:solidFill>
              </a:rPr>
              <a:t>FCM 및 앱 메시징</a:t>
            </a:r>
            <a:endParaRPr lang="en-US" sz="1200" dirty="0"/>
          </a:p>
        </p:txBody>
      </p:sp>
      <p:sp>
        <p:nvSpPr>
          <p:cNvPr id="9" name="Shape 7"/>
          <p:cNvSpPr/>
          <p:nvPr/>
        </p:nvSpPr>
        <p:spPr>
          <a:xfrm>
            <a:off x="4480560" y="2011680"/>
            <a:ext cx="182880" cy="365760"/>
          </a:xfrm>
          <a:prstGeom prst="downArrow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0" name="Shape 8"/>
          <p:cNvSpPr/>
          <p:nvPr/>
        </p:nvSpPr>
        <p:spPr>
          <a:xfrm>
            <a:off x="4480560" y="3017520"/>
            <a:ext cx="182880" cy="365760"/>
          </a:xfrm>
          <a:prstGeom prst="downArrow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1" name="Text 9"/>
          <p:cNvSpPr/>
          <p:nvPr/>
        </p:nvSpPr>
        <p:spPr>
          <a:xfrm>
            <a:off x="457200" y="4114800"/>
            <a:ext cx="82296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흐름:
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모바일 앱은 서버리스 함수와 상호 작용하여 콘텐츠를 생성하고 저장합니다. 함수는 OpenAI를 활용해 요약을 만들고 일정을 처리합니다. FCM을 통해 알림을 앱으로 다시 전송합니다.</a:t>
            </a:r>
            <a:endParaRPr lang="en-US" sz="12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기술 스택 및 도구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457200" y="1463040"/>
            <a:ext cx="4114800" cy="2468880"/>
          </a:xfrm>
          <a:prstGeom prst="roundRect">
            <a:avLst>
              <a:gd name="adj" fmla="val 1852"/>
            </a:avLst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685800" y="1691640"/>
            <a:ext cx="365760" cy="36576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1188720" y="1691640"/>
            <a:ext cx="329184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모바일 및 클라이언트
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Flutter (Dart)</a:t>
            </a:r>
            <a:endParaRPr lang="en-US" sz="12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Firebase 인증 및 메시징</a:t>
            </a:r>
            <a:endParaRPr lang="en-US" sz="12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로컬 SRS 로직 및 오프라인</a:t>
            </a:r>
            <a:endParaRPr lang="en-US" sz="1200" dirty="0"/>
          </a:p>
        </p:txBody>
      </p:sp>
      <p:sp>
        <p:nvSpPr>
          <p:cNvPr id="6" name="Shape 3"/>
          <p:cNvSpPr/>
          <p:nvPr/>
        </p:nvSpPr>
        <p:spPr>
          <a:xfrm>
            <a:off x="4572000" y="1463040"/>
            <a:ext cx="4114800" cy="2468880"/>
          </a:xfrm>
          <a:prstGeom prst="roundRect">
            <a:avLst>
              <a:gd name="adj" fmla="val 1852"/>
            </a:avLst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pic>
        <p:nvPicPr>
          <p:cNvPr id="7" name="Image 1" descr="preencoded.png">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800600" y="1691640"/>
            <a:ext cx="365760" cy="365760"/>
          </a:xfrm>
          <a:prstGeom prst="rect">
            <a:avLst/>
          </a:prstGeom>
        </p:spPr>
      </p:pic>
      <p:sp>
        <p:nvSpPr>
          <p:cNvPr id="8" name="Text 4"/>
          <p:cNvSpPr/>
          <p:nvPr/>
        </p:nvSpPr>
        <p:spPr>
          <a:xfrm>
            <a:off x="5303520" y="1691640"/>
            <a:ext cx="3291840" cy="20116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백엔드 및 서비스
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Node.js / Firebase Functions</a:t>
            </a:r>
            <a:endParaRPr lang="en-US" sz="12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Firestore, FCM, Cloud Scheduler</a:t>
            </a:r>
            <a:endParaRPr lang="en-US" sz="1200" dirty="0"/>
          </a:p>
          <a:p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• 서비스 계정을 통한 OpenAI</a:t>
            </a:r>
            <a:endParaRPr lang="en-US" sz="1200" dirty="0"/>
          </a:p>
        </p:txBody>
      </p:sp>
      <p:sp>
        <p:nvSpPr>
          <p:cNvPr id="9" name="Text 5"/>
          <p:cNvSpPr/>
          <p:nvPr/>
        </p:nvSpPr>
        <p:spPr>
          <a:xfrm>
            <a:off x="457200" y="4114800"/>
            <a:ext cx="86868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b="1" dirty="0">
                <a:solidFill>
                  <a:srgbClr val="030A18"/>
                </a:solidFill>
              </a:rPr>
              <a:t>스택 요약: 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클라이언트는 Dart 기반의 크로스 플랫폼 Flutter, 서버리스 로직은 Node/Functions로 구현, 데이터와 푸시는 Firestore와 FCM을 사용하며, OpenAI는 서비스 키로 안전하게 통합됩니다.</a:t>
            </a:r>
            <a:endParaRPr lang="en-US" sz="8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백엔드 및 API 통합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321040" y="1188720"/>
            <a:ext cx="548640" cy="5486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7200" y="13716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서버리스 함수: Firebase Cloud Functions가 생성과 일정을 관리합니다.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데이터 저장: Firestore가 카드, 일정, 사용자의 성과를 저장합니다.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API 호출: 서비스 계정 키를 사용하여 백엔드에서 OpenAI Responses API를 안전하게 호출합니다.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요청 제한 및 인증: ID 토큰을 검증하고 사용자별 할당량을 강제하며 API 키를 보호합니다.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알림: FCM을 통합하여 리마인더와 주간 테스트 알림을 보냅니다.</a:t>
            </a:r>
            <a:endParaRPr lang="en-US" sz="12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모바일 앱 및 기능</a:t>
            </a:r>
            <a:endParaRPr lang="en-US" sz="24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8321040" y="1188720"/>
            <a:ext cx="548640" cy="5486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7200" y="1371600"/>
            <a:ext cx="8686800" cy="3200400"/>
          </a:xfrm>
          <a:prstGeom prst="rect">
            <a:avLst/>
          </a:prstGeom>
          <a:noFill/>
          <a:ln/>
        </p:spPr>
        <p:txBody>
          <a:bodyPr wrap="square" lIns="1270" tIns="1270" rIns="1270" bIns="1270" rtlCol="0" anchor="ctr"/>
          <a:lstStyle/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iOS와 Android 모두에서 실행되는 Flutter로 구축했습니다.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Firebase 통합: 사용자 로그인은 Auth, 푸시는 Messaging, 데이터 동기화는 Firestore를 사용합니다.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사용자는 주제를 선택하고 카드를 검토하며 난이도에 대한 피드백을 제공합니다.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로컬 SRS 로직이 반복 간격을 관리하고 오프라인 접근을 지원합니다.</a:t>
            </a:r>
            <a:endParaRPr lang="en-US" sz="1200" dirty="0"/>
          </a:p>
          <a:p>
            <a:pPr marL="342900" indent="-342900"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</a:rPr>
              <a:t>주간 테스트, 진행 차트 표시 및 요약 보고서 다운로드 기능을 제공합니다.</a:t>
            </a:r>
            <a:endParaRPr lang="en-US" sz="12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학습 흐름 및 루틴</a:t>
            </a:r>
            <a:endParaRPr lang="en-US" sz="2400" dirty="0"/>
          </a:p>
        </p:txBody>
      </p:sp>
      <p:sp>
        <p:nvSpPr>
          <p:cNvPr id="3" name="Shape 1"/>
          <p:cNvSpPr/>
          <p:nvPr/>
        </p:nvSpPr>
        <p:spPr>
          <a:xfrm>
            <a:off x="1371600" y="2743200"/>
            <a:ext cx="914400" cy="914400"/>
          </a:xfrm>
          <a:prstGeom prst="ellipse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4" name="Text 2"/>
          <p:cNvSpPr/>
          <p:nvPr/>
        </p:nvSpPr>
        <p:spPr>
          <a:xfrm>
            <a:off x="1371600" y="28346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주제 선택</a:t>
            </a:r>
            <a:endParaRPr lang="en-US" sz="1200" dirty="0"/>
          </a:p>
        </p:txBody>
      </p:sp>
      <p:sp>
        <p:nvSpPr>
          <p:cNvPr id="5" name="Text 3"/>
          <p:cNvSpPr/>
          <p:nvPr/>
        </p:nvSpPr>
        <p:spPr>
          <a:xfrm>
            <a:off x="1371600" y="32004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사용자가 주제를 선택</a:t>
            </a:r>
            <a:endParaRPr lang="en-US" sz="800" dirty="0"/>
          </a:p>
        </p:txBody>
      </p:sp>
      <p:sp>
        <p:nvSpPr>
          <p:cNvPr id="6" name="Shape 4"/>
          <p:cNvSpPr/>
          <p:nvPr/>
        </p:nvSpPr>
        <p:spPr>
          <a:xfrm>
            <a:off x="2331720" y="3035808"/>
            <a:ext cx="457200" cy="274320"/>
          </a:xfrm>
          <a:prstGeom prst="rightArrow">
            <a:avLst/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sp>
        <p:nvSpPr>
          <p:cNvPr id="7" name="Shape 5"/>
          <p:cNvSpPr/>
          <p:nvPr/>
        </p:nvSpPr>
        <p:spPr>
          <a:xfrm>
            <a:off x="2743200" y="2743200"/>
            <a:ext cx="914400" cy="914400"/>
          </a:xfrm>
          <a:prstGeom prst="ellipse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8" name="Text 6"/>
          <p:cNvSpPr/>
          <p:nvPr/>
        </p:nvSpPr>
        <p:spPr>
          <a:xfrm>
            <a:off x="2743200" y="28346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콘텐츠 생성</a:t>
            </a:r>
            <a:endParaRPr lang="en-US" sz="1200" dirty="0"/>
          </a:p>
        </p:txBody>
      </p:sp>
      <p:sp>
        <p:nvSpPr>
          <p:cNvPr id="9" name="Text 7"/>
          <p:cNvSpPr/>
          <p:nvPr/>
        </p:nvSpPr>
        <p:spPr>
          <a:xfrm>
            <a:off x="2743200" y="32004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Functions와 OpenAI가 요약</a:t>
            </a:r>
            <a:endParaRPr lang="en-US" sz="800" dirty="0"/>
          </a:p>
        </p:txBody>
      </p:sp>
      <p:sp>
        <p:nvSpPr>
          <p:cNvPr id="10" name="Shape 8"/>
          <p:cNvSpPr/>
          <p:nvPr/>
        </p:nvSpPr>
        <p:spPr>
          <a:xfrm>
            <a:off x="3703320" y="3035808"/>
            <a:ext cx="457200" cy="274320"/>
          </a:xfrm>
          <a:prstGeom prst="rightArrow">
            <a:avLst/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sp>
        <p:nvSpPr>
          <p:cNvPr id="11" name="Shape 9"/>
          <p:cNvSpPr/>
          <p:nvPr/>
        </p:nvSpPr>
        <p:spPr>
          <a:xfrm>
            <a:off x="4114800" y="2743200"/>
            <a:ext cx="914400" cy="914400"/>
          </a:xfrm>
          <a:prstGeom prst="ellipse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2" name="Text 10"/>
          <p:cNvSpPr/>
          <p:nvPr/>
        </p:nvSpPr>
        <p:spPr>
          <a:xfrm>
            <a:off x="4114800" y="28346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푸시 알림</a:t>
            </a:r>
            <a:endParaRPr lang="en-US" sz="1200" dirty="0"/>
          </a:p>
        </p:txBody>
      </p:sp>
      <p:sp>
        <p:nvSpPr>
          <p:cNvPr id="13" name="Text 11"/>
          <p:cNvSpPr/>
          <p:nvPr/>
        </p:nvSpPr>
        <p:spPr>
          <a:xfrm>
            <a:off x="4114800" y="32004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일일 및 시간별 알림</a:t>
            </a:r>
            <a:endParaRPr lang="en-US" sz="800" dirty="0"/>
          </a:p>
        </p:txBody>
      </p:sp>
      <p:sp>
        <p:nvSpPr>
          <p:cNvPr id="14" name="Shape 12"/>
          <p:cNvSpPr/>
          <p:nvPr/>
        </p:nvSpPr>
        <p:spPr>
          <a:xfrm>
            <a:off x="5074920" y="3035808"/>
            <a:ext cx="457200" cy="274320"/>
          </a:xfrm>
          <a:prstGeom prst="rightArrow">
            <a:avLst/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sp>
        <p:nvSpPr>
          <p:cNvPr id="15" name="Shape 13"/>
          <p:cNvSpPr/>
          <p:nvPr/>
        </p:nvSpPr>
        <p:spPr>
          <a:xfrm>
            <a:off x="5486400" y="2743200"/>
            <a:ext cx="914400" cy="914400"/>
          </a:xfrm>
          <a:prstGeom prst="ellipse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16" name="Text 14"/>
          <p:cNvSpPr/>
          <p:nvPr/>
        </p:nvSpPr>
        <p:spPr>
          <a:xfrm>
            <a:off x="5486400" y="28346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주간 테스트</a:t>
            </a:r>
            <a:endParaRPr lang="en-US" sz="1200" dirty="0"/>
          </a:p>
        </p:txBody>
      </p:sp>
      <p:sp>
        <p:nvSpPr>
          <p:cNvPr id="17" name="Text 15"/>
          <p:cNvSpPr/>
          <p:nvPr/>
        </p:nvSpPr>
        <p:spPr>
          <a:xfrm>
            <a:off x="5486400" y="32004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짧은 퀴즈 및 피드백</a:t>
            </a:r>
            <a:endParaRPr lang="en-US" sz="800" dirty="0"/>
          </a:p>
        </p:txBody>
      </p:sp>
      <p:sp>
        <p:nvSpPr>
          <p:cNvPr id="18" name="Shape 16"/>
          <p:cNvSpPr/>
          <p:nvPr/>
        </p:nvSpPr>
        <p:spPr>
          <a:xfrm>
            <a:off x="6446520" y="3035808"/>
            <a:ext cx="457200" cy="274320"/>
          </a:xfrm>
          <a:prstGeom prst="rightArrow">
            <a:avLst/>
          </a:prstGeom>
          <a:solidFill>
            <a:srgbClr val="A4B6B8"/>
          </a:solidFill>
          <a:ln w="12700">
            <a:solidFill>
              <a:srgbClr val="A4B6B8"/>
            </a:solidFill>
            <a:prstDash val="solid"/>
          </a:ln>
        </p:spPr>
        <p:txBody>
          <a:bodyPr/>
          <a:p/>
        </p:txBody>
      </p:sp>
      <p:sp>
        <p:nvSpPr>
          <p:cNvPr id="19" name="Shape 17"/>
          <p:cNvSpPr/>
          <p:nvPr/>
        </p:nvSpPr>
        <p:spPr>
          <a:xfrm>
            <a:off x="6858000" y="2743200"/>
            <a:ext cx="914400" cy="914400"/>
          </a:xfrm>
          <a:prstGeom prst="ellipse">
            <a:avLst/>
          </a:prstGeom>
          <a:solidFill>
            <a:srgbClr val="97B1DF"/>
          </a:solidFill>
          <a:ln w="12700">
            <a:solidFill>
              <a:srgbClr val="97B1DF"/>
            </a:solidFill>
            <a:prstDash val="solid"/>
          </a:ln>
        </p:spPr>
        <p:txBody>
          <a:bodyPr/>
          <a:p/>
        </p:txBody>
      </p:sp>
      <p:sp>
        <p:nvSpPr>
          <p:cNvPr id="20" name="Text 18"/>
          <p:cNvSpPr/>
          <p:nvPr/>
        </p:nvSpPr>
        <p:spPr>
          <a:xfrm>
            <a:off x="6858000" y="283464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b="1" dirty="0">
                <a:solidFill>
                  <a:srgbClr val="FFFFFF"/>
                </a:solidFill>
              </a:rPr>
              <a:t>검토 및 반복</a:t>
            </a:r>
            <a:endParaRPr lang="en-US" sz="1200" dirty="0"/>
          </a:p>
        </p:txBody>
      </p:sp>
      <p:sp>
        <p:nvSpPr>
          <p:cNvPr id="21" name="Text 19"/>
          <p:cNvSpPr/>
          <p:nvPr/>
        </p:nvSpPr>
        <p:spPr>
          <a:xfrm>
            <a:off x="6858000" y="3200400"/>
            <a:ext cx="914400" cy="3657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간격 조정 및 변형</a:t>
            </a:r>
            <a:endParaRPr lang="en-US" sz="800" dirty="0"/>
          </a:p>
        </p:txBody>
      </p:sp>
      <p:sp>
        <p:nvSpPr>
          <p:cNvPr id="22" name="Text 20"/>
          <p:cNvSpPr/>
          <p:nvPr/>
        </p:nvSpPr>
        <p:spPr>
          <a:xfrm>
            <a:off x="457200" y="4114800"/>
            <a:ext cx="8686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루틴:
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사용자는 90일과 같은 일정 루틴에 따라 정해진 시간 동안 매 시간 알림을 받습니다. 주간 테스트는 학습을 강화하고 변형 또는 반복을 통해 다음 세션을 구성합니다.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구독 및 요금제</a:t>
            </a:r>
            <a:endParaRPr lang="en-US" sz="2400" dirty="0"/>
          </a:p>
        </p:txBody>
      </p:sp>
      <p:graphicFrame>
        <p:nvGraphicFramePr>
          <p:cNvPr id="9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554480"/>
          <a:ext cx="8229600" cy="914400"/>
        </p:xfrm>
        <a:graphic>
          <a:graphicData uri="http://schemas.openxmlformats.org/drawingml/2006/table">
            <a:tbl>
              <a:tblPr/>
              <a:tblGrid>
                <a:gridCol w="1828800"/>
                <a:gridCol w="6400800"/>
              </a:tblGrid>
              <a:tr h="45720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요금제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B1D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기능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7B1DF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30A18"/>
                          </a:solidFill>
                        </a:rPr>
                        <a:t>무료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30A18"/>
                          </a:solidFill>
                        </a:rPr>
                        <a:t>단일 주제, 기본 카드, 학습 전에 광고 표시.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30A18"/>
                          </a:solidFill>
                        </a:rPr>
                        <a:t>프로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30A18"/>
                          </a:solidFill>
                        </a:rPr>
                        <a:t>광고 없음, 다층 주제 트리, 추가 학습 슬롯, 주간 테스트.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30A18"/>
                          </a:solidFill>
                        </a:rPr>
                        <a:t>프리미엄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dirty="0">
                          <a:solidFill>
                            <a:srgbClr val="030A18"/>
                          </a:solidFill>
                        </a:rPr>
                        <a:t>무제한 주제와 트리 깊이, PDF 다운로드, 맞춤형 변형 모드.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4B6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457200" y="438912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800" b="1" dirty="0">
                <a:solidFill>
                  <a:srgbClr val="030A18"/>
                </a:solidFill>
              </a:rPr>
              <a:t>참고: </a:t>
            </a:r>
            <a:pPr indent="0" marL="0">
              <a:buNone/>
            </a:pPr>
            <a:r>
              <a:rPr lang="en-US" sz="800" dirty="0">
                <a:solidFill>
                  <a:srgbClr val="030A18"/>
                </a:solidFill>
              </a:rPr>
              <a:t>유료 플랜은 API 사용을 지원하고 고급 기능을 열어주지만, 모든 플랜은 핵심 학습 기능을 유지합니다.</a:t>
            </a:r>
            <a:endParaRPr lang="en-US" sz="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365760"/>
            <a:ext cx="822960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4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향후 단계 및 결론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371600"/>
            <a:ext cx="86868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실행 단계: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• Firebase 프로젝트를 생성하고 Functions와 Firestore를 설정하세요
• 서비스 계정 키를 사용하여 OpenAI로 콘텐츠를 생성하세요
• FCM을 통합하고 알림 루틴을 예약하세요
• 주제 선택, SRS 로직 및 피드백 화면을 갖춘 Flutter UI를 구축하세요
• 구독 흐름과 수익화를 구현하세요
</a:t>
            </a:r>
            <a:pPr indent="0" marL="0">
              <a:buNone/>
            </a:pPr>
            <a:r>
              <a:rPr lang="en-US" sz="1200" b="1" dirty="0">
                <a:solidFill>
                  <a:srgbClr val="030A18"/>
                </a:solidFill>
              </a:rPr>
              <a:t>전망:
</a:t>
            </a:r>
            <a:pPr indent="0" marL="0">
              <a:buNone/>
            </a:pPr>
            <a:r>
              <a:rPr lang="en-US" sz="1200" dirty="0">
                <a:solidFill>
                  <a:srgbClr val="030A18"/>
                </a:solidFill>
              </a:rPr>
              <a:t>Mnemory는 AI와 인간 습관 형성의 다리를 놓습니다. 강력한 아키텍처와 세심한 기능을 갖춘 Mnemory는 사용자와 함께 진화하는 개인화된 재귀적 콘텐츠 루프를 제공하여 학습을 변화시킬 잠재력이 있습니다.</a:t>
            </a:r>
            <a:endParaRPr lang="en-US" sz="1200" dirty="0"/>
          </a:p>
        </p:txBody>
      </p:sp>
      <p:pic>
        <p:nvPicPr>
          <p:cNvPr id="4" name="Image 0" descr="/home/oai/share/8894e81c-2163-4efd-ba7a-628fab15af08.png">    </p:cNvPr>
          <p:cNvPicPr>
            <a:picLocks noChangeAspect="1"/>
          </p:cNvPicPr>
          <p:nvPr/>
        </p:nvPicPr>
        <p:blipFill>
          <a:blip r:embed="rId1"/>
          <a:srcRect l="0" r="0" t="32353" b="32353"/>
          <a:stretch/>
        </p:blipFill>
        <p:spPr>
          <a:xfrm>
            <a:off x="6035040" y="4023360"/>
            <a:ext cx="3108960" cy="10972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2025-10-24T07:29:06Z</dcterms:created>
  <dcterms:modified xsi:type="dcterms:W3CDTF">2025-10-24T07:29:06Z</dcterms:modified>
</cp:coreProperties>
</file>